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260" r:id="rId3"/>
    <p:sldId id="261" r:id="rId4"/>
    <p:sldId id="271" r:id="rId5"/>
    <p:sldId id="275" r:id="rId6"/>
    <p:sldId id="276" r:id="rId7"/>
    <p:sldId id="278" r:id="rId8"/>
    <p:sldId id="274" r:id="rId9"/>
    <p:sldId id="279" r:id="rId10"/>
    <p:sldId id="281" r:id="rId11"/>
    <p:sldId id="282" r:id="rId12"/>
    <p:sldId id="284" r:id="rId13"/>
    <p:sldId id="288" r:id="rId14"/>
    <p:sldId id="289" r:id="rId15"/>
    <p:sldId id="286" r:id="rId16"/>
    <p:sldId id="267" r:id="rId17"/>
    <p:sldId id="272" r:id="rId18"/>
    <p:sldId id="273" r:id="rId19"/>
    <p:sldId id="268" r:id="rId20"/>
    <p:sldId id="269" r:id="rId21"/>
    <p:sldId id="28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61412"/>
    <a:srgbClr val="3E4D1E"/>
    <a:srgbClr val="506328"/>
    <a:srgbClr val="ABFFC0"/>
    <a:srgbClr val="E6E600"/>
    <a:srgbClr val="FF3C9B"/>
    <a:srgbClr val="486E6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>
        <p:scale>
          <a:sx n="107" d="100"/>
          <a:sy n="107" d="100"/>
        </p:scale>
        <p:origin x="-270" y="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31AD6-D084-A24D-BD9C-9EC5C0E18379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2B7FB-AD69-3540-B955-800240E154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338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B7FB-AD69-3540-B955-800240E1540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359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14829-F3AF-E947-8ECF-63B6D1A723B2}" type="datetimeFigureOut">
              <a:rPr lang="en-US" smtClean="0"/>
              <a:pPr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8779-DD79-DC42-8BE2-D939A63AD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77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00211" y="2228671"/>
            <a:ext cx="184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6000" b="1" dirty="0" smtClean="0">
                <a:ln w="1905">
                  <a:solidFill>
                    <a:srgbClr val="000000"/>
                  </a:solidFill>
                </a:ln>
                <a:solidFill>
                  <a:srgbClr val="8064A2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en-US" sz="6000" b="1" dirty="0">
              <a:ln w="1905">
                <a:solidFill>
                  <a:srgbClr val="000000"/>
                </a:solidFill>
              </a:ln>
              <a:solidFill>
                <a:srgbClr val="8064A2">
                  <a:lumMod val="50000"/>
                </a:srgb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63957" y="2736502"/>
            <a:ext cx="5841840" cy="1015663"/>
          </a:xfrm>
          <a:prstGeom prst="rect">
            <a:avLst/>
          </a:prstGeom>
        </p:spPr>
        <p:txBody>
          <a:bodyPr wrap="none">
            <a:prstTxWarp prst="textDeflate">
              <a:avLst/>
            </a:prstTxWarp>
            <a:spAutoFit/>
          </a:bodyPr>
          <a:lstStyle/>
          <a:p>
            <a:pPr lvl="0" algn="ctr"/>
            <a:r>
              <a:rPr lang="en-US" sz="6000" b="1" dirty="0">
                <a:ln w="19050">
                  <a:solidFill>
                    <a:srgbClr val="403152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BODY LANGUAGE</a:t>
            </a:r>
          </a:p>
        </p:txBody>
      </p:sp>
      <p:pic>
        <p:nvPicPr>
          <p:cNvPr id="12" name="Picture 11" descr="body language (1)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6582" b="95408" l="40230" r="66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72" t="16239" r="34447" b="4606"/>
          <a:stretch/>
        </p:blipFill>
        <p:spPr>
          <a:xfrm rot="266339">
            <a:off x="7389423" y="2292235"/>
            <a:ext cx="1369024" cy="3940642"/>
          </a:xfrm>
          <a:prstGeom prst="rect">
            <a:avLst/>
          </a:prstGeom>
        </p:spPr>
      </p:pic>
      <p:pic>
        <p:nvPicPr>
          <p:cNvPr id="15" name="Picture 14" descr="body language (1)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214" b="100000" l="0" r="31264">
                        <a14:foregroundMark x1="22069" y1="30102" x2="26207" y2="49235"/>
                        <a14:foregroundMark x1="27126" y1="57398" x2="27126" y2="60204"/>
                        <a14:foregroundMark x1="13793" y1="93622" x2="16782" y2="93622"/>
                        <a14:foregroundMark x1="13333" y1="45408" x2="10575" y2="47959"/>
                        <a14:foregroundMark x1="19080" y1="25510" x2="20690" y2="28061"/>
                        <a14:backgroundMark x1="24138" y1="69898" x2="24138" y2="90816"/>
                        <a14:backgroundMark x1="2529" y1="64796" x2="5287" y2="95663"/>
                        <a14:backgroundMark x1="28276" y1="72194" x2="28736" y2="61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30" r="69379"/>
          <a:stretch/>
        </p:blipFill>
        <p:spPr>
          <a:xfrm rot="21441297">
            <a:off x="-1" y="2232755"/>
            <a:ext cx="1691649" cy="3841831"/>
          </a:xfrm>
          <a:prstGeom prst="rect">
            <a:avLst/>
          </a:prstGeom>
        </p:spPr>
      </p:pic>
      <p:pic>
        <p:nvPicPr>
          <p:cNvPr id="3" name="Picture 2" descr="smiling_woman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backgroundMark x1="18508" y1="51445" x2="18508" y2="54624"/>
                        <a14:backgroundMark x1="23757" y1="65896" x2="24033" y2="68786"/>
                        <a14:backgroundMark x1="58840" y1="57514" x2="62983" y2="63873"/>
                        <a14:backgroundMark x1="59669" y1="16474" x2="61878" y2="18208"/>
                        <a14:backgroundMark x1="71823" y1="78035" x2="56354" y2="97399"/>
                        <a14:backgroundMark x1="53867" y1="93064" x2="30387" y2="95665"/>
                        <a14:backgroundMark x1="32320" y1="74566" x2="29558" y2="78613"/>
                        <a14:backgroundMark x1="62983" y1="48844" x2="65193" y2="52312"/>
                        <a14:backgroundMark x1="46685" y1="88150" x2="60773" y2="82659"/>
                        <a14:backgroundMark x1="38122" y1="76301" x2="29006" y2="78035"/>
                        <a14:backgroundMark x1="55525" y1="63584" x2="60221" y2="71387"/>
                        <a14:backgroundMark x1="50000" y1="68497" x2="47238" y2="7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96" t="-718" r="31706" b="27349"/>
          <a:stretch/>
        </p:blipFill>
        <p:spPr>
          <a:xfrm rot="318403" flipH="1">
            <a:off x="424179" y="612727"/>
            <a:ext cx="1605660" cy="1902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portrait_of_african_american_man_smiling_bld072596.jp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10299" b="76567" l="16859" r="93995">
                        <a14:foregroundMark x1="51963" y1="61045" x2="59353" y2="61343"/>
                        <a14:foregroundMark x1="44804" y1="17015" x2="42956" y2="17313"/>
                        <a14:backgroundMark x1="33949" y1="24030" x2="31871" y2="21940"/>
                        <a14:backgroundMark x1="30254" y1="25522" x2="27252" y2="24478"/>
                        <a14:backgroundMark x1="70439" y1="16567" x2="60739" y2="16866"/>
                        <a14:backgroundMark x1="54734" y1="16418" x2="56351" y2="13284"/>
                        <a14:backgroundMark x1="50808" y1="13433" x2="44804" y2="16866"/>
                        <a14:backgroundMark x1="79446" y1="20448" x2="80139" y2="23881"/>
                        <a14:backgroundMark x1="82679" y1="28806" x2="88684" y2="31791"/>
                        <a14:backgroundMark x1="83372" y1="26269" x2="84527" y2="27463"/>
                        <a14:backgroundMark x1="89838" y1="34328" x2="90531" y2="37463"/>
                        <a14:backgroundMark x1="90300" y1="38955" x2="91224" y2="41194"/>
                        <a14:backgroundMark x1="88684" y1="42388" x2="88684" y2="44925"/>
                        <a14:backgroundMark x1="26559" y1="30597" x2="22402" y2="34627"/>
                        <a14:backgroundMark x1="25173" y1="28657" x2="21709" y2="28657"/>
                        <a14:backgroundMark x1="23095" y1="34925" x2="23095" y2="41343"/>
                        <a14:backgroundMark x1="24711" y1="42388" x2="24018" y2="43284"/>
                        <a14:backgroundMark x1="52656" y1="15373" x2="54734" y2="12985"/>
                        <a14:backgroundMark x1="37413" y1="18955" x2="37413" y2="21194"/>
                        <a14:backgroundMark x1="36490" y1="22537" x2="36490" y2="23582"/>
                        <a14:backgroundMark x1="67898" y1="18806" x2="72055" y2="17761"/>
                        <a14:backgroundMark x1="73903" y1="17761" x2="76674" y2="20149"/>
                        <a14:backgroundMark x1="58661" y1="16567" x2="57044" y2="16866"/>
                        <a14:backgroundMark x1="86836" y1="45672" x2="85681" y2="46716"/>
                        <a14:backgroundMark x1="72055" y1="18507" x2="76674" y2="20448"/>
                        <a14:backgroundMark x1="53349" y1="16119" x2="47806" y2="16418"/>
                        <a14:backgroundMark x1="27252" y1="28806" x2="24711" y2="33134"/>
                        <a14:backgroundMark x1="29792" y1="26418" x2="27714" y2="28209"/>
                        <a14:backgroundMark x1="25404" y1="34627" x2="25404" y2="38507"/>
                        <a14:backgroundMark x1="32794" y1="24776" x2="31409" y2="26269"/>
                        <a14:backgroundMark x1="34873" y1="69701" x2="38106" y2="74179"/>
                        <a14:backgroundMark x1="35797" y1="65373" x2="38799" y2="68209"/>
                        <a14:backgroundMark x1="71363" y1="66716" x2="72286" y2="69851"/>
                        <a14:backgroundMark x1="61201" y1="71343" x2="65820" y2="71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592" t="14431" r="5304" b="25195"/>
          <a:stretch/>
        </p:blipFill>
        <p:spPr>
          <a:xfrm rot="21192974">
            <a:off x="7370828" y="666290"/>
            <a:ext cx="1577789" cy="1989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793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1245" y="34383"/>
            <a:ext cx="5138190" cy="94379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omic Sans MS"/>
                <a:cs typeface="Comic Sans MS"/>
              </a:rPr>
              <a:t>Catch a lie..</a:t>
            </a:r>
            <a:endParaRPr lang="en-US" sz="48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" name="Picture 3" descr="150-nose_tou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265263"/>
            <a:ext cx="4526945" cy="4438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man_scratching_the_back_of_his_neck_-e1332857528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1464" y="480508"/>
            <a:ext cx="4381738" cy="4506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151-eye_ru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2333" y="2471197"/>
            <a:ext cx="4253527" cy="411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3181736" y="6321812"/>
            <a:ext cx="59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Sometimes indicates thinking hard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3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sinessman_pulling_necktie_fan201254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540" b="489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060" y="5749680"/>
            <a:ext cx="7039076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Indicates anger &amp; frustration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7567" y="15291"/>
            <a:ext cx="3696433" cy="1117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Comic Sans MS"/>
                <a:cs typeface="Comic Sans MS"/>
              </a:rPr>
              <a:t>Collar pull</a:t>
            </a:r>
            <a:endParaRPr lang="en-US" sz="5400" dirty="0">
              <a:solidFill>
                <a:schemeClr val="accent6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8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480" y="-137226"/>
            <a:ext cx="3644942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  <a:latin typeface="Comic Sans MS"/>
                <a:cs typeface="Comic Sans MS"/>
              </a:rPr>
              <a:t>Evaluation</a:t>
            </a:r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pic>
        <p:nvPicPr>
          <p:cNvPr id="5" name="Picture 4" descr="160-fingers_on_ch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99" y="840893"/>
            <a:ext cx="4777751" cy="4278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595382" y="5975520"/>
            <a:ext cx="2692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50000"/>
                  </a:schemeClr>
                </a:solidFill>
                <a:latin typeface="Comic Sans MS"/>
                <a:cs typeface="Comic Sans MS"/>
              </a:rPr>
              <a:t>Boredom</a:t>
            </a:r>
            <a:endParaRPr lang="en-US" sz="4800" dirty="0">
              <a:solidFill>
                <a:schemeClr val="accent4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7" name="Picture 6" descr="bored_lar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566"/>
          <a:stretch/>
        </p:blipFill>
        <p:spPr>
          <a:xfrm>
            <a:off x="4352083" y="2179458"/>
            <a:ext cx="4765696" cy="3847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9694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97-thumbs_up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backgroundMark x1="82553" y1="34294" x2="95745" y2="97118"/>
                        <a14:backgroundMark x1="94043" y1="38329" x2="93191" y2="66282"/>
                        <a14:backgroundMark x1="80851" y1="66571" x2="80851" y2="66571"/>
                        <a14:backgroundMark x1="79574" y1="63112" x2="79574" y2="63112"/>
                        <a14:backgroundMark x1="79574" y1="71758" x2="78723" y2="67147"/>
                        <a14:backgroundMark x1="55319" y1="25360" x2="55319" y2="25360"/>
                        <a14:backgroundMark x1="28511" y1="15562" x2="28511" y2="15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7607" y="-263928"/>
            <a:ext cx="4565564" cy="7121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2776" y="961909"/>
            <a:ext cx="66212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omic Sans MS"/>
                <a:cs typeface="Comic Sans MS"/>
              </a:rPr>
              <a:t>Arm Gripping Gesture</a:t>
            </a:r>
            <a:endParaRPr lang="en-IN" sz="48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9930" y="5011926"/>
            <a:ext cx="49036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Show </a:t>
            </a:r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that the user is '</a:t>
            </a:r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cool’ 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nd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 to </a:t>
            </a:r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make his superiority felt</a:t>
            </a:r>
            <a:endParaRPr lang="en-IN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885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0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/>
                <a:cs typeface="Comic Sans MS"/>
              </a:rPr>
              <a:t>Partial Arm-Cross </a:t>
            </a:r>
            <a:r>
              <a:rPr lang="en-US" b="1" dirty="0" smtClean="0">
                <a:latin typeface="Comic Sans MS"/>
                <a:cs typeface="Comic Sans MS"/>
              </a:rPr>
              <a:t>Barrier Gesture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099-holding_o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6" r="3"/>
          <a:stretch/>
        </p:blipFill>
        <p:spPr>
          <a:xfrm>
            <a:off x="4816320" y="989730"/>
            <a:ext cx="3991609" cy="5460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362875" y="2733438"/>
            <a:ext cx="42390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mic Sans MS"/>
                <a:cs typeface="Comic Sans MS"/>
              </a:rPr>
              <a:t>lacking in </a:t>
            </a:r>
            <a:endParaRPr lang="en-US" sz="3200" dirty="0" smtClean="0">
              <a:latin typeface="Comic Sans MS"/>
              <a:cs typeface="Comic Sans MS"/>
            </a:endParaRPr>
          </a:p>
          <a:p>
            <a:pPr algn="ctr"/>
            <a:r>
              <a:rPr lang="en-US" sz="3200" dirty="0" smtClean="0">
                <a:latin typeface="Comic Sans MS"/>
                <a:cs typeface="Comic Sans MS"/>
              </a:rPr>
              <a:t>self</a:t>
            </a:r>
            <a:r>
              <a:rPr lang="en-US" sz="3200" dirty="0">
                <a:latin typeface="Comic Sans MS"/>
                <a:cs typeface="Comic Sans MS"/>
              </a:rPr>
              <a:t>-confidence</a:t>
            </a:r>
          </a:p>
        </p:txBody>
      </p:sp>
    </p:spTree>
    <p:extLst>
      <p:ext uri="{BB962C8B-B14F-4D97-AF65-F5344CB8AC3E}">
        <p14:creationId xmlns:p14="http://schemas.microsoft.com/office/powerpoint/2010/main" xmlns="" val="39518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582" y="0"/>
            <a:ext cx="4891270" cy="1122449"/>
          </a:xfrm>
        </p:spPr>
        <p:txBody>
          <a:bodyPr>
            <a:prstTxWarp prst="textDeflate">
              <a:avLst/>
            </a:prstTxWarp>
            <a:norm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/>
                <a:cs typeface="Comic Sans MS"/>
              </a:rPr>
              <a:t>Readiness</a:t>
            </a:r>
            <a:endParaRPr lang="en-US" sz="5400" dirty="0">
              <a:solidFill>
                <a:schemeClr val="accent1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4" name="Picture 3" descr="Body-postur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94589"/>
            <a:ext cx="3999159" cy="61634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4221" y="3546863"/>
            <a:ext cx="56497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254061"/>
                </a:solidFill>
                <a:latin typeface="Comic Sans MS"/>
                <a:cs typeface="Comic Sans MS"/>
              </a:rPr>
              <a:t>‘Readiness</a:t>
            </a:r>
            <a:r>
              <a:rPr lang="en-US" sz="2800" dirty="0">
                <a:solidFill>
                  <a:srgbClr val="254061"/>
                </a:solidFill>
                <a:latin typeface="Comic Sans MS"/>
                <a:cs typeface="Comic Sans MS"/>
              </a:rPr>
              <a:t>' which in the right context is correct</a:t>
            </a:r>
            <a:r>
              <a:rPr lang="en-US" sz="2800" dirty="0" smtClean="0">
                <a:solidFill>
                  <a:srgbClr val="254061"/>
                </a:solidFill>
                <a:latin typeface="Comic Sans MS"/>
                <a:cs typeface="Comic Sans MS"/>
              </a:rPr>
              <a:t>,</a:t>
            </a:r>
          </a:p>
          <a:p>
            <a:pPr algn="ctr"/>
            <a:r>
              <a:rPr lang="en-US" sz="2800" dirty="0" smtClean="0">
                <a:solidFill>
                  <a:srgbClr val="254061"/>
                </a:solidFill>
                <a:latin typeface="Comic Sans MS"/>
                <a:cs typeface="Comic Sans MS"/>
              </a:rPr>
              <a:t> </a:t>
            </a:r>
            <a:r>
              <a:rPr lang="en-US" sz="2800" dirty="0">
                <a:solidFill>
                  <a:srgbClr val="254061"/>
                </a:solidFill>
                <a:latin typeface="Comic Sans MS"/>
                <a:cs typeface="Comic Sans MS"/>
              </a:rPr>
              <a:t>but the basic meaning is aggression</a:t>
            </a:r>
          </a:p>
        </p:txBody>
      </p:sp>
    </p:spTree>
    <p:extLst>
      <p:ext uri="{BB962C8B-B14F-4D97-AF65-F5344CB8AC3E}">
        <p14:creationId xmlns:p14="http://schemas.microsoft.com/office/powerpoint/2010/main" xmlns="" val="35921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ffice_2287245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50459" y="-160489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3C9B"/>
                </a:solidFill>
                <a:latin typeface="Comic Sans MS"/>
                <a:cs typeface="Comic Sans MS"/>
              </a:rPr>
              <a:t>Closed formation </a:t>
            </a:r>
            <a:endParaRPr lang="en-US" sz="4800" b="1" dirty="0">
              <a:solidFill>
                <a:srgbClr val="FF3C9B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6322" y="6219311"/>
            <a:ext cx="719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Comic Sans MS"/>
                <a:cs typeface="Comic Sans MS"/>
              </a:rPr>
              <a:t>Shows intimacy and signals for privacy</a:t>
            </a:r>
            <a:endParaRPr lang="en-US" sz="2800" b="1" dirty="0">
              <a:solidFill>
                <a:srgbClr val="FFFF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19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3784" y="0"/>
            <a:ext cx="7970201" cy="769441"/>
          </a:xfrm>
          <a:prstGeom prst="rect">
            <a:avLst/>
          </a:prstGeom>
        </p:spPr>
        <p:txBody>
          <a:bodyPr wrap="none">
            <a:prstTxWarp prst="textInflateTop">
              <a:avLst/>
            </a:prstTxWarp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latin typeface="Comic Sans MS"/>
                <a:cs typeface="Comic Sans MS"/>
              </a:rPr>
              <a:t>Standard Leg-Cross Position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-26802" y="2737271"/>
            <a:ext cx="34411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Shows nervous</a:t>
            </a:r>
            <a:r>
              <a:rPr lang="en-US" sz="2800" dirty="0">
                <a:solidFill>
                  <a:srgbClr val="FFFFFF"/>
                </a:solidFill>
              </a:rPr>
              <a:t>, reserved or defensive attitude</a:t>
            </a:r>
          </a:p>
        </p:txBody>
      </p:sp>
      <p:pic>
        <p:nvPicPr>
          <p:cNvPr id="7" name="Picture 6" descr="AAron-Weiss-Gay-MEWITHOUTYOU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foregroundMark x1="71121" y1="8207" x2="71121" y2="8207"/>
                        <a14:foregroundMark x1="74569" y1="13678" x2="74569" y2="13678"/>
                        <a14:foregroundMark x1="53448" y1="6079" x2="53448" y2="6079"/>
                        <a14:foregroundMark x1="47845" y1="81459" x2="47845" y2="81459"/>
                        <a14:foregroundMark x1="75862" y1="74772" x2="18966" y2="90274"/>
                        <a14:foregroundMark x1="74569" y1="83283" x2="34483" y2="96657"/>
                        <a14:foregroundMark x1="81466" y1="87842" x2="61638" y2="95745"/>
                        <a14:foregroundMark x1="25431" y1="67781" x2="18534" y2="69605"/>
                        <a14:foregroundMark x1="74138" y1="17629" x2="72845" y2="19149"/>
                        <a14:backgroundMark x1="15948" y1="39210" x2="28879" y2="54711"/>
                        <a14:backgroundMark x1="37069" y1="42857" x2="34914" y2="46809"/>
                        <a14:backgroundMark x1="28879" y1="59574" x2="28017" y2="64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5765" y="569661"/>
            <a:ext cx="4222288" cy="62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85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900" y="169797"/>
            <a:ext cx="6122038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Comic Sans MS"/>
                <a:cs typeface="Comic Sans MS"/>
              </a:rPr>
              <a:t>The </a:t>
            </a:r>
            <a:r>
              <a:rPr lang="en-US" sz="4000" b="1" dirty="0">
                <a:latin typeface="Comic Sans MS"/>
                <a:cs typeface="Comic Sans MS"/>
              </a:rPr>
              <a:t>4 Leg Lock Position</a:t>
            </a:r>
            <a:endParaRPr lang="en-IN" sz="4000" dirty="0">
              <a:latin typeface="Comic Sans MS"/>
              <a:cs typeface="Comic Sans MS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56493" y="2782459"/>
            <a:ext cx="3387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Sign </a:t>
            </a:r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of the </a:t>
            </a:r>
            <a:endParaRPr lang="en-US" sz="2800" dirty="0" smtClean="0">
              <a:solidFill>
                <a:srgbClr val="FFFFFF"/>
              </a:solidFill>
              <a:latin typeface="Comic Sans MS"/>
              <a:cs typeface="Comic Sans MS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tough</a:t>
            </a:r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-minded, stubborn </a:t>
            </a:r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individual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" name="Picture 1" descr="219-american_figure_fou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46"/>
          <a:stretch/>
        </p:blipFill>
        <p:spPr>
          <a:xfrm>
            <a:off x="377603" y="1154682"/>
            <a:ext cx="5131968" cy="5246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9502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71593" y="1649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Territorial gesture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Picture 4" descr="Paq_leaning_on_chevy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foregroundMark x1="93538" y1="93323" x2="93538" y2="93323"/>
                        <a14:foregroundMark x1="54820" y1="2407" x2="54820" y2="2407"/>
                        <a14:foregroundMark x1="63983" y1="3377" x2="44650" y2="6250"/>
                        <a14:foregroundMark x1="65625" y1="4348" x2="43326" y2="7919"/>
                        <a14:foregroundMark x1="50847" y1="1436" x2="56091" y2="466"/>
                        <a14:foregroundMark x1="47564" y1="2407" x2="58739" y2="1203"/>
                        <a14:foregroundMark x1="47246" y1="3377" x2="47246" y2="3377"/>
                        <a14:foregroundMark x1="74153" y1="14441" x2="74153" y2="14441"/>
                        <a14:foregroundMark x1="40360" y1="18983" x2="40360" y2="18983"/>
                        <a14:foregroundMark x1="36123" y1="30551" x2="37712" y2="22865"/>
                        <a14:foregroundMark x1="35434" y1="32453" x2="37394" y2="22593"/>
                        <a14:foregroundMark x1="15095" y1="38470" x2="34110" y2="13703"/>
                        <a14:foregroundMark x1="13771" y1="39441" x2="15413" y2="38470"/>
                        <a14:foregroundMark x1="1960" y1="80590" x2="1960" y2="80590"/>
                        <a14:backgroundMark x1="46610" y1="34161" x2="46610" y2="34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97"/>
          <a:stretch/>
        </p:blipFill>
        <p:spPr>
          <a:xfrm flipH="1">
            <a:off x="4233100" y="16495"/>
            <a:ext cx="49109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170599"/>
            <a:ext cx="768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mic Sans MS"/>
                <a:cs typeface="Comic Sans MS"/>
              </a:rPr>
              <a:t>Indicates pride of ownership</a:t>
            </a:r>
            <a:endParaRPr lang="en-US" sz="28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35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10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506" y="1"/>
            <a:ext cx="915550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49010" y="175301"/>
            <a:ext cx="358020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FadeLeft">
              <a:avLst>
                <a:gd name="adj" fmla="val 20684"/>
              </a:avLst>
            </a:prstTxWarp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Ring or ‘</a:t>
            </a:r>
            <a:r>
              <a:rPr lang="en-US" sz="54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OK’</a:t>
            </a:r>
            <a:endParaRPr lang="en-US" sz="5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1198" y="4564850"/>
            <a:ext cx="27639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omic Sans MS"/>
                <a:cs typeface="Comic Sans MS"/>
              </a:rPr>
              <a:t>Means </a:t>
            </a:r>
          </a:p>
          <a:p>
            <a:pPr algn="ctr"/>
            <a:r>
              <a:rPr lang="en-US" sz="2800" dirty="0" smtClean="0">
                <a:latin typeface="Comic Sans MS"/>
                <a:cs typeface="Comic Sans MS"/>
              </a:rPr>
              <a:t>"</a:t>
            </a:r>
            <a:r>
              <a:rPr lang="en-US" sz="2800" dirty="0">
                <a:latin typeface="Comic Sans MS"/>
                <a:cs typeface="Comic Sans MS"/>
              </a:rPr>
              <a:t>All correct"</a:t>
            </a:r>
          </a:p>
        </p:txBody>
      </p:sp>
    </p:spTree>
    <p:extLst>
      <p:ext uri="{BB962C8B-B14F-4D97-AF65-F5344CB8AC3E}">
        <p14:creationId xmlns:p14="http://schemas.microsoft.com/office/powerpoint/2010/main" xmlns="" val="25234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08007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33" t="16033" r="420"/>
          <a:stretch/>
        </p:blipFill>
        <p:spPr>
          <a:xfrm>
            <a:off x="-82472" y="0"/>
            <a:ext cx="9242966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990" y="2264693"/>
            <a:ext cx="40818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/>
                <a:cs typeface="Comic Sans MS"/>
              </a:rPr>
              <a:t>Ownership gesture</a:t>
            </a:r>
            <a:endParaRPr lang="en-US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1954" y="6059504"/>
            <a:ext cx="9368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Reflects </a:t>
            </a:r>
            <a:r>
              <a:rPr lang="en-US" sz="2800" dirty="0">
                <a:solidFill>
                  <a:srgbClr val="FFFFFF"/>
                </a:solidFill>
                <a:latin typeface="Comic Sans MS"/>
                <a:cs typeface="Comic Sans MS"/>
              </a:rPr>
              <a:t>an easygoing, relaxed and carefree attitude</a:t>
            </a:r>
          </a:p>
        </p:txBody>
      </p:sp>
    </p:spTree>
    <p:extLst>
      <p:ext uri="{BB962C8B-B14F-4D97-AF65-F5344CB8AC3E}">
        <p14:creationId xmlns:p14="http://schemas.microsoft.com/office/powerpoint/2010/main" xmlns="" val="20304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wing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507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5845"/>
          <a:stretch/>
        </p:blipFill>
        <p:spPr>
          <a:xfrm>
            <a:off x="286297" y="806572"/>
            <a:ext cx="2253941" cy="4959674"/>
          </a:xfrm>
          <a:prstGeom prst="rect">
            <a:avLst/>
          </a:prstGeom>
        </p:spPr>
      </p:pic>
      <p:pic>
        <p:nvPicPr>
          <p:cNvPr id="5" name="Picture 4" descr="bowing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33" b="100000" l="5106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195"/>
          <a:stretch/>
        </p:blipFill>
        <p:spPr>
          <a:xfrm>
            <a:off x="6985656" y="938532"/>
            <a:ext cx="1969542" cy="4959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5032" y="2900224"/>
            <a:ext cx="5776491" cy="1200329"/>
          </a:xfrm>
          <a:prstGeom prst="rect">
            <a:avLst/>
          </a:prstGeom>
          <a:noFill/>
        </p:spPr>
        <p:txBody>
          <a:bodyPr wrap="none" rtlCol="0">
            <a:prstTxWarp prst="textDeflate">
              <a:avLst/>
            </a:prstTxWarp>
            <a:spAutoFit/>
          </a:bodyPr>
          <a:lstStyle/>
          <a:p>
            <a:r>
              <a:rPr lang="en-US" sz="7200" dirty="0" smtClean="0">
                <a:solidFill>
                  <a:srgbClr val="36141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mic Sans MS"/>
                <a:cs typeface="Comic Sans MS"/>
              </a:rPr>
              <a:t>THANK YOU</a:t>
            </a:r>
            <a:endParaRPr lang="en-US" sz="7200" dirty="0">
              <a:solidFill>
                <a:srgbClr val="361412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05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Body-langu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" r="-305"/>
          <a:stretch/>
        </p:blipFill>
        <p:spPr>
          <a:xfrm>
            <a:off x="0" y="0"/>
            <a:ext cx="9144000" cy="6884730"/>
          </a:xfrm>
        </p:spPr>
      </p:pic>
      <p:sp>
        <p:nvSpPr>
          <p:cNvPr id="5" name="Rectangle 4"/>
          <p:cNvSpPr/>
          <p:nvPr/>
        </p:nvSpPr>
        <p:spPr>
          <a:xfrm>
            <a:off x="2981305" y="133770"/>
            <a:ext cx="3022582" cy="830997"/>
          </a:xfrm>
          <a:prstGeom prst="rect">
            <a:avLst/>
          </a:prstGeom>
        </p:spPr>
        <p:txBody>
          <a:bodyPr wrap="none">
            <a:prstTxWarp prst="textInflateTop">
              <a:avLst/>
            </a:prstTxWarp>
            <a:spAutoFit/>
          </a:bodyPr>
          <a:lstStyle/>
          <a:p>
            <a:r>
              <a:rPr lang="en-US" sz="4800" b="1" dirty="0" smtClean="0">
                <a:ln w="1905"/>
                <a:solidFill>
                  <a:schemeClr val="tx2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Thumbs-up</a:t>
            </a:r>
            <a:endParaRPr lang="en-US" sz="4800" b="1" dirty="0">
              <a:ln w="1905"/>
              <a:solidFill>
                <a:schemeClr val="tx2">
                  <a:lumMod val="2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1498" y="5288230"/>
            <a:ext cx="49353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omic Sans MS"/>
                <a:cs typeface="Comic Sans MS"/>
              </a:rPr>
              <a:t>It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mic Sans MS"/>
                <a:cs typeface="Comic Sans MS"/>
              </a:rPr>
              <a:t>is an OK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omic Sans MS"/>
                <a:cs typeface="Comic Sans MS"/>
              </a:rPr>
              <a:t>signal normally, but, when it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mic Sans MS"/>
                <a:cs typeface="Comic Sans MS"/>
              </a:rPr>
              <a:t>is jerked sharply upwards it becomes an insult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omic Sans MS"/>
                <a:cs typeface="Comic Sans MS"/>
              </a:rPr>
              <a:t>signal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90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212219" y="0"/>
            <a:ext cx="4931781" cy="33226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0" y="2276378"/>
            <a:ext cx="4197786" cy="32661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86450" y="4123873"/>
            <a:ext cx="5057550" cy="27341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shak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667" l="0" r="100000">
                        <a14:backgroundMark x1="20250" y1="74333" x2="20250" y2="74333"/>
                        <a14:backgroundMark x1="38250" y1="10667" x2="38250" y2="10667"/>
                        <a14:backgroundMark x1="84750" y1="4333" x2="14000" y2="6000"/>
                        <a14:backgroundMark x1="82250" y1="15000" x2="82250" y2="15000"/>
                        <a14:backgroundMark x1="13750" y1="61000" x2="20250" y2="7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3449" y="-301004"/>
            <a:ext cx="4690552" cy="3623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Down Arrow 6"/>
          <p:cNvSpPr/>
          <p:nvPr/>
        </p:nvSpPr>
        <p:spPr>
          <a:xfrm>
            <a:off x="6506981" y="1037950"/>
            <a:ext cx="470087" cy="987423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dy-language-double-handshake (1)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83178" y1="48929" x2="83178" y2="48929"/>
                        <a14:foregroundMark x1="96495" y1="20000" x2="88551" y2="7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7786" y="3793963"/>
            <a:ext cx="4931781" cy="28825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 descr="2408332_com_handshake.jp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99784" l="323" r="100000">
                        <a14:backgroundMark x1="44194" y1="19397" x2="44194" y2="19397"/>
                        <a14:backgroundMark x1="64677" y1="7543" x2="6613" y2="50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0" r="9958"/>
          <a:stretch/>
        </p:blipFill>
        <p:spPr>
          <a:xfrm>
            <a:off x="-91056" y="1959847"/>
            <a:ext cx="4288842" cy="35826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Up Arrow 7"/>
          <p:cNvSpPr/>
          <p:nvPr/>
        </p:nvSpPr>
        <p:spPr>
          <a:xfrm>
            <a:off x="1550459" y="3727976"/>
            <a:ext cx="461839" cy="883711"/>
          </a:xfrm>
          <a:prstGeom prst="up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49433" y="577555"/>
            <a:ext cx="4135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Taking control handshake</a:t>
            </a:r>
            <a:endParaRPr lang="en-US" sz="28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96781" y="1039216"/>
            <a:ext cx="715438" cy="16495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49306" y="3400388"/>
            <a:ext cx="454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Giving control handshake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212219" y="3711483"/>
            <a:ext cx="637087" cy="0"/>
          </a:xfrm>
          <a:prstGeom prst="straightConnector1">
            <a:avLst/>
          </a:prstGeom>
          <a:ln w="38100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371012" y="6272227"/>
            <a:ext cx="715438" cy="16495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8851" y="6004362"/>
            <a:ext cx="2941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Glove handshake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71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F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267" y="17161"/>
            <a:ext cx="5086699" cy="1057255"/>
          </a:xfrm>
        </p:spPr>
        <p:txBody>
          <a:bodyPr>
            <a:prstTxWarp prst="textInflateTop">
              <a:avLst/>
            </a:prstTxWarp>
            <a:normAutofit/>
          </a:bodyPr>
          <a:lstStyle/>
          <a:p>
            <a:r>
              <a:rPr lang="en-US" sz="4800" b="1" dirty="0" smtClean="0">
                <a:latin typeface="Comic Sans MS"/>
                <a:cs typeface="Comic Sans MS"/>
              </a:rPr>
              <a:t>Rubbing hands</a:t>
            </a:r>
            <a:endParaRPr lang="en-US" sz="4800" b="1" dirty="0">
              <a:latin typeface="Comic Sans MS"/>
              <a:cs typeface="Comic Sans MS"/>
            </a:endParaRPr>
          </a:p>
        </p:txBody>
      </p:sp>
      <p:pic>
        <p:nvPicPr>
          <p:cNvPr id="4" name="Picture 3" descr="130-rubbing_hands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978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8307" y="703605"/>
            <a:ext cx="4235161" cy="6154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63468" y="3124206"/>
            <a:ext cx="24491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Comic Sans MS"/>
                <a:cs typeface="Comic Sans MS"/>
              </a:rPr>
              <a:t>Positive </a:t>
            </a:r>
          </a:p>
          <a:p>
            <a:pPr algn="ctr"/>
            <a:r>
              <a:rPr lang="en-US" sz="3200" dirty="0" smtClean="0">
                <a:latin typeface="Comic Sans MS"/>
                <a:cs typeface="Comic Sans MS"/>
              </a:rPr>
              <a:t>expectation</a:t>
            </a:r>
            <a:endParaRPr lang="en-IN" sz="32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5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689" y="34322"/>
            <a:ext cx="4910770" cy="1143000"/>
          </a:xfrm>
        </p:spPr>
        <p:txBody>
          <a:bodyPr>
            <a:prstTxWarp prst="textDeflate">
              <a:avLst/>
            </a:prstTxWarp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Steepling</a:t>
            </a:r>
            <a:r>
              <a:rPr lang="en-US" dirty="0" smtClean="0">
                <a:solidFill>
                  <a:schemeClr val="bg1"/>
                </a:solidFill>
                <a:latin typeface="Comic Sans MS"/>
                <a:cs typeface="Comic Sans MS"/>
              </a:rPr>
              <a:t> hands</a:t>
            </a:r>
            <a:endParaRPr lang="en-US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" name="Picture 3" descr="image_42363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4366" y="1019337"/>
            <a:ext cx="3943376" cy="5330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Low Steeple - Angela Merk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912" y="1019337"/>
            <a:ext cx="3861850" cy="5330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441757" y="6350000"/>
            <a:ext cx="253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omic Sans MS"/>
                <a:cs typeface="Comic Sans MS"/>
              </a:rPr>
              <a:t>Lowered steeple</a:t>
            </a:r>
            <a:endParaRPr lang="en-US" sz="24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4045" y="6350000"/>
            <a:ext cx="226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omic Sans MS"/>
                <a:cs typeface="Comic Sans MS"/>
              </a:rPr>
              <a:t>Raised steeple</a:t>
            </a:r>
            <a:endParaRPr lang="en-US" sz="24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3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6-hands_behind_b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57" y="86190"/>
            <a:ext cx="4496910" cy="6737487"/>
          </a:xfrm>
          <a:prstGeom prst="rect">
            <a:avLst/>
          </a:prstGeom>
        </p:spPr>
      </p:pic>
      <p:pic>
        <p:nvPicPr>
          <p:cNvPr id="5" name="Picture 4" descr="137-hand_gripping_wri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34217" y="69030"/>
            <a:ext cx="4458291" cy="6727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619" y="5851931"/>
            <a:ext cx="4926002" cy="857993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Comic Sans MS"/>
                <a:cs typeface="Comic Sans MS"/>
              </a:rPr>
              <a:t>Gripping hands</a:t>
            </a:r>
            <a:endParaRPr lang="en-US" sz="48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763" y="69030"/>
            <a:ext cx="2037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Confidence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8519" y="120513"/>
            <a:ext cx="210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mic Sans MS"/>
                <a:cs typeface="Comic Sans MS"/>
              </a:rPr>
              <a:t>Frustration</a:t>
            </a:r>
            <a:endParaRPr lang="en-US" sz="2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78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22" y="326180"/>
            <a:ext cx="3947668" cy="1698827"/>
          </a:xfrm>
        </p:spPr>
        <p:txBody>
          <a:bodyPr>
            <a:prstTxWarp prst="textCascadeUp">
              <a:avLst>
                <a:gd name="adj" fmla="val 50505"/>
              </a:avLst>
            </a:prstTxWarp>
            <a:normAutofit fontScale="90000"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Closed </a:t>
            </a:r>
            <a:r>
              <a:rPr lang="en-US" sz="4800" dirty="0">
                <a:solidFill>
                  <a:schemeClr val="bg1"/>
                </a:solidFill>
                <a:latin typeface="Comic Sans MS"/>
                <a:cs typeface="Comic Sans MS"/>
              </a:rPr>
              <a:t>attitude</a:t>
            </a:r>
            <a:r>
              <a:rPr lang="en-US" sz="4800" dirty="0">
                <a:latin typeface="Comic Sans MS"/>
                <a:cs typeface="Comic Sans MS"/>
              </a:rPr>
              <a:t/>
            </a:r>
            <a:br>
              <a:rPr lang="en-US" sz="4800" dirty="0">
                <a:latin typeface="Comic Sans MS"/>
                <a:cs typeface="Comic Sans MS"/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2439" y="-58748"/>
            <a:ext cx="604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&amp;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6178" y="341201"/>
            <a:ext cx="3748840" cy="842914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>
                <a:gd name="adj" fmla="val 45276"/>
              </a:avLst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/>
                <a:cs typeface="Comic Sans MS"/>
              </a:rPr>
              <a:t>Open attitude</a:t>
            </a:r>
            <a:endParaRPr lang="en-US" sz="4800" dirty="0">
              <a:latin typeface="Comic Sans MS"/>
              <a:cs typeface="Comic Sans MS"/>
            </a:endParaRPr>
          </a:p>
        </p:txBody>
      </p:sp>
      <p:pic>
        <p:nvPicPr>
          <p:cNvPr id="3" name="Picture 2" descr="steve-jobs-ap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7504" y="1385621"/>
            <a:ext cx="5080000" cy="5459995"/>
          </a:xfrm>
          <a:prstGeom prst="rect">
            <a:avLst/>
          </a:prstGeom>
        </p:spPr>
      </p:pic>
      <p:pic>
        <p:nvPicPr>
          <p:cNvPr id="4" name="Picture 3" descr="Body Language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852" b="100000" l="51667" r="9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00"/>
          <a:stretch/>
        </p:blipFill>
        <p:spPr>
          <a:xfrm flipH="1">
            <a:off x="274622" y="511959"/>
            <a:ext cx="4162964" cy="63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76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0-woman_thumbs_protruding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foregroundMark x1="43972" y1="92689" x2="43972" y2="92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0678" y="18111"/>
            <a:ext cx="4393322" cy="67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138-waistcoat_thrus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222"/>
            <a:ext cx="4750679" cy="6840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897" y="1338567"/>
            <a:ext cx="4084977" cy="1411427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Comic Sans MS"/>
                <a:cs typeface="Comic Sans MS"/>
              </a:rPr>
              <a:t>Thumb </a:t>
            </a:r>
            <a:br>
              <a:rPr lang="en-US" sz="4800" dirty="0" smtClean="0">
                <a:solidFill>
                  <a:srgbClr val="FFFFFF"/>
                </a:solidFill>
                <a:latin typeface="Comic Sans MS"/>
                <a:cs typeface="Comic Sans MS"/>
              </a:rPr>
            </a:br>
            <a:r>
              <a:rPr lang="en-US" sz="4800" dirty="0" smtClean="0">
                <a:solidFill>
                  <a:srgbClr val="FFFFFF"/>
                </a:solidFill>
                <a:latin typeface="Comic Sans MS"/>
                <a:cs typeface="Comic Sans MS"/>
              </a:rPr>
              <a:t>displays</a:t>
            </a:r>
            <a:endParaRPr lang="en-US" sz="4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886" y="18111"/>
            <a:ext cx="5015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omic Sans MS"/>
                <a:cs typeface="Comic Sans MS"/>
              </a:rPr>
              <a:t>Negative &amp; </a:t>
            </a:r>
            <a:r>
              <a:rPr lang="en-US" sz="2400" dirty="0">
                <a:solidFill>
                  <a:srgbClr val="FFFFFF"/>
                </a:solidFill>
                <a:latin typeface="Comic Sans MS"/>
                <a:cs typeface="Comic Sans MS"/>
              </a:rPr>
              <a:t>superior attitude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601" y="6110235"/>
            <a:ext cx="3517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omic Sans MS"/>
                <a:cs typeface="Comic Sans MS"/>
              </a:rPr>
              <a:t>Dominant or aggressive </a:t>
            </a:r>
          </a:p>
        </p:txBody>
      </p:sp>
    </p:spTree>
    <p:extLst>
      <p:ext uri="{BB962C8B-B14F-4D97-AF65-F5344CB8AC3E}">
        <p14:creationId xmlns:p14="http://schemas.microsoft.com/office/powerpoint/2010/main" xmlns="" val="3858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1088</TotalTime>
  <Words>177</Words>
  <Application>Microsoft Office PowerPoint</Application>
  <PresentationFormat>On-screen Show (4:3)</PresentationFormat>
  <Paragraphs>54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Black</vt:lpstr>
      <vt:lpstr>Slide 1</vt:lpstr>
      <vt:lpstr>Slide 2</vt:lpstr>
      <vt:lpstr>Slide 3</vt:lpstr>
      <vt:lpstr>Slide 4</vt:lpstr>
      <vt:lpstr>Rubbing hands</vt:lpstr>
      <vt:lpstr>Steepling hands</vt:lpstr>
      <vt:lpstr>Gripping hands</vt:lpstr>
      <vt:lpstr>Closed attitude </vt:lpstr>
      <vt:lpstr>Thumb  displays</vt:lpstr>
      <vt:lpstr>Catch a lie..</vt:lpstr>
      <vt:lpstr>Indicates anger &amp; frustration</vt:lpstr>
      <vt:lpstr>Evaluation </vt:lpstr>
      <vt:lpstr>Slide 13</vt:lpstr>
      <vt:lpstr>Partial Arm-Cross Barrier Gesture</vt:lpstr>
      <vt:lpstr>Readiness</vt:lpstr>
      <vt:lpstr>Closed formation </vt:lpstr>
      <vt:lpstr>Slide 17</vt:lpstr>
      <vt:lpstr>Slide 18</vt:lpstr>
      <vt:lpstr>Territorial gesture</vt:lpstr>
      <vt:lpstr>Ownership gesture</vt:lpstr>
      <vt:lpstr>Slide 21</vt:lpstr>
    </vt:vector>
  </TitlesOfParts>
  <Company>melodeepop0801139@gmail.com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Krishnankutty</dc:creator>
  <cp:lastModifiedBy>pc user</cp:lastModifiedBy>
  <cp:revision>65</cp:revision>
  <dcterms:created xsi:type="dcterms:W3CDTF">2012-09-25T08:53:24Z</dcterms:created>
  <dcterms:modified xsi:type="dcterms:W3CDTF">2016-10-02T15:29:00Z</dcterms:modified>
</cp:coreProperties>
</file>